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Raleway"/>
      <p:regular r:id="rId46"/>
      <p:bold r:id="rId47"/>
      <p:italic r:id="rId48"/>
      <p:boldItalic r:id="rId49"/>
    </p:embeddedFont>
    <p:embeddedFont>
      <p:font typeface="Lato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Yi Mang Yang"/>
  <p:cmAuthor clrIdx="1" id="1" initials="" lastIdx="1" name="Kaelan Mikowicz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aleway-regular.fntdata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aleway-italic.fntdata"/><Relationship Id="rId47" Type="http://schemas.openxmlformats.org/officeDocument/2006/relationships/font" Target="fonts/Raleway-bold.fntdata"/><Relationship Id="rId49" Type="http://schemas.openxmlformats.org/officeDocument/2006/relationships/font" Target="fonts/Ralew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9-03-14T01:05:21.077">
    <p:pos x="459" y="1309"/>
    <p:text>shouldn't this be a PUT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1" idx="1" dt="2019-03-13T21:37:27.235">
    <p:pos x="6000" y="0"/>
    <p:text>Can I do this slide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f6af9d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f6af9d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2206ec82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2206ec82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2206ec82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2206ec82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annie, talk about icons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29d088f70_2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29d088f70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2206ec82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2206ec82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annie, talk abt passing in props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2206ec82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2206ec82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2206ec82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2206ec82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29d088f7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29d088f7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29d088f70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29d088f70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2206ec82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52206ec82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kaelan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29d088f70_5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29d088f70_5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b176448a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b176448a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52206ec82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52206ec82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2206ec82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2206ec82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2206ec82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52206ec82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2206ec82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2206ec82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529d088f7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529d088f7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2206ec820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2206ec820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efc138ff3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efc138ff3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527a092a3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527a092a3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27a092a3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27a092a3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larger pic, want to emphasize photo more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29d088f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29d088f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larger pic, want to emphasize photo more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1622d55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51622d55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27a092a3b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27a092a3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527a092a3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527a092a3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27a092a3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27a092a3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search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22347b5d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522347b5d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search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29d088f70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29d088f70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52206ec820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52206ec820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29d088f70_5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29d088f70_5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2206ec820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2206ec820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2206ec82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2206ec82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efc138ff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efc138ff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2206ec82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2206ec82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d9c67055b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d9c67055b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b176448a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b176448a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abt the color change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2206ec820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2206ec820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see hashtags when you click on pic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9445a08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09445a08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Annie? talk abt icon, and specific result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09445a08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09445a08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annie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09445a08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09445a08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" name="Google Shape;92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3" name="Google Shape;93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">
  <p:cSld name="SECTION_TITLE_AND_DESCRIPTION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 view of hands writing in a notebook at a cafe" id="100" name="Google Shape;100;p12"/>
          <p:cNvPicPr preferRelativeResize="0"/>
          <p:nvPr/>
        </p:nvPicPr>
        <p:blipFill rotWithShape="1">
          <a:blip r:embed="rId2">
            <a:alphaModFix/>
          </a:blip>
          <a:srcRect b="26446" l="9050" r="54351" t="12064"/>
          <a:stretch/>
        </p:blipFill>
        <p:spPr>
          <a:xfrm>
            <a:off x="1" y="-5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2"/>
          <p:cNvSpPr/>
          <p:nvPr/>
        </p:nvSpPr>
        <p:spPr>
          <a:xfrm>
            <a:off x="1650" y="0"/>
            <a:ext cx="45687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" name="Google Shape;102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3" name="Google Shape;103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" name="Google Shape;105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2"/>
          <p:cNvSpPr txBox="1"/>
          <p:nvPr>
            <p:ph idx="12" type="sldNum"/>
          </p:nvPr>
        </p:nvSpPr>
        <p:spPr>
          <a:xfrm>
            <a:off x="8536300" y="474985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 1 2">
  <p:cSld name="SECTION_TITLE_AND_DESCRIPTION_1_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3"/>
          <p:cNvPicPr preferRelativeResize="0"/>
          <p:nvPr/>
        </p:nvPicPr>
        <p:blipFill rotWithShape="1">
          <a:blip r:embed="rId2">
            <a:alphaModFix/>
          </a:blip>
          <a:srcRect b="0" l="31883" r="25713" t="8096"/>
          <a:stretch/>
        </p:blipFill>
        <p:spPr>
          <a:xfrm>
            <a:off x="0" y="0"/>
            <a:ext cx="457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3"/>
          <p:cNvSpPr/>
          <p:nvPr/>
        </p:nvSpPr>
        <p:spPr>
          <a:xfrm>
            <a:off x="-75" y="0"/>
            <a:ext cx="4572000" cy="5143500"/>
          </a:xfrm>
          <a:prstGeom prst="rect">
            <a:avLst/>
          </a:prstGeom>
          <a:solidFill>
            <a:srgbClr val="178D7D">
              <a:alpha val="68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3" name="Google Shape;113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" name="Google Shape;115;p1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4" name="Google Shape;12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" name="Google Shape;126;p15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1">
  <p:cSld name="TITLE_1">
    <p:bg>
      <p:bgPr>
        <a:solidFill>
          <a:schemeClr val="lt2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729450" y="1322450"/>
            <a:ext cx="3787800" cy="1988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729595" y="3401500"/>
            <a:ext cx="37878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>
            <a:off x="0" y="1"/>
            <a:ext cx="9144000" cy="46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063224" y="1313339"/>
            <a:ext cx="3459829" cy="2670551"/>
            <a:chOff x="3553042" y="1657806"/>
            <a:chExt cx="3461100" cy="2671532"/>
          </a:xfrm>
        </p:grpSpPr>
        <p:sp>
          <p:nvSpPr>
            <p:cNvPr id="26" name="Google Shape;26;p3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Component Detail" id="34" name="Google Shape;34;p3"/>
          <p:cNvPicPr preferRelativeResize="0"/>
          <p:nvPr/>
        </p:nvPicPr>
        <p:blipFill rotWithShape="1">
          <a:blip r:embed="rId2">
            <a:alphaModFix/>
          </a:blip>
          <a:srcRect b="25076" l="0" r="0" t="0"/>
          <a:stretch/>
        </p:blipFill>
        <p:spPr>
          <a:xfrm>
            <a:off x="5161725" y="1399791"/>
            <a:ext cx="3262825" cy="18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"/>
          <p:cNvSpPr/>
          <p:nvPr/>
        </p:nvSpPr>
        <p:spPr>
          <a:xfrm flipH="1">
            <a:off x="5156196" y="1401826"/>
            <a:ext cx="3268577" cy="1812993"/>
          </a:xfrm>
          <a:prstGeom prst="rtTriangle">
            <a:avLst/>
          </a:prstGeom>
          <a:solidFill>
            <a:srgbClr val="000000">
              <a:alpha val="30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7666681" y="2077877"/>
            <a:ext cx="1148179" cy="2282764"/>
            <a:chOff x="7666681" y="2077877"/>
            <a:chExt cx="1148179" cy="2282764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7666681" y="2077877"/>
              <a:ext cx="1148179" cy="2282764"/>
              <a:chOff x="3983627" y="1676395"/>
              <a:chExt cx="1449538" cy="2881914"/>
            </a:xfrm>
          </p:grpSpPr>
          <p:sp>
            <p:nvSpPr>
              <p:cNvPr id="38" name="Google Shape;38;p3"/>
              <p:cNvSpPr/>
              <p:nvPr/>
            </p:nvSpPr>
            <p:spPr>
              <a:xfrm rot="-5400000">
                <a:off x="3276827" y="2404608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 rot="-5400000">
                <a:off x="3279465" y="2383195"/>
                <a:ext cx="2860500" cy="1446900"/>
              </a:xfrm>
              <a:prstGeom prst="roundRect">
                <a:avLst>
                  <a:gd fmla="val 4551" name="adj"/>
                </a:avLst>
              </a:prstGeom>
              <a:solidFill>
                <a:srgbClr val="33333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473243" y="4318802"/>
                <a:ext cx="472800" cy="76800"/>
              </a:xfrm>
              <a:prstGeom prst="roundRect">
                <a:avLst>
                  <a:gd fmla="val 50000" name="adj"/>
                </a:avLst>
              </a:prstGeom>
              <a:solidFill>
                <a:srgbClr val="4B4B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descr="Mobile View" id="41" name="Google Shape;41;p3"/>
            <p:cNvPicPr preferRelativeResize="0"/>
            <p:nvPr/>
          </p:nvPicPr>
          <p:blipFill rotWithShape="1">
            <a:blip r:embed="rId3">
              <a:alphaModFix/>
            </a:blip>
            <a:srcRect b="4371" l="0" r="0" t="4362"/>
            <a:stretch/>
          </p:blipFill>
          <p:spPr>
            <a:xfrm>
              <a:off x="7720839" y="2222723"/>
              <a:ext cx="1037555" cy="1833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/>
            <p:nvPr/>
          </p:nvSpPr>
          <p:spPr>
            <a:xfrm flipH="1">
              <a:off x="7722342" y="2222973"/>
              <a:ext cx="1037700" cy="1833000"/>
            </a:xfrm>
            <a:prstGeom prst="rtTriangle">
              <a:avLst/>
            </a:prstGeom>
            <a:solidFill>
              <a:srgbClr val="000000">
                <a:alpha val="308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" name="Google Shape;45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2" name="Google Shape;52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" name="Google Shape;54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8" name="Google Shape;68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" name="Google Shape;7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2" name="Google Shape;7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 1">
  <p:cSld name="TITLE_ONL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6" name="Google Shape;8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1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2.xml"/><Relationship Id="rId4" Type="http://schemas.openxmlformats.org/officeDocument/2006/relationships/image" Target="../media/image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png"/><Relationship Id="rId4" Type="http://schemas.openxmlformats.org/officeDocument/2006/relationships/image" Target="../media/image32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3F3F3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>
            <p:ph type="ctrTitle"/>
          </p:nvPr>
        </p:nvSpPr>
        <p:spPr>
          <a:xfrm>
            <a:off x="729450" y="1322450"/>
            <a:ext cx="3787800" cy="144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Beanstalk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Milestone 4</a:t>
            </a:r>
            <a:endParaRPr sz="3000"/>
          </a:p>
        </p:txBody>
      </p:sp>
      <p:sp>
        <p:nvSpPr>
          <p:cNvPr id="136" name="Google Shape;136;p17"/>
          <p:cNvSpPr txBox="1"/>
          <p:nvPr>
            <p:ph idx="1" type="subTitle"/>
          </p:nvPr>
        </p:nvSpPr>
        <p:spPr>
          <a:xfrm>
            <a:off x="729600" y="2921750"/>
            <a:ext cx="3787800" cy="8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Terry Yang, Annie Lin,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Hiroka Tamura, Kaelan Mikowicz</a:t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600" y="1264975"/>
            <a:ext cx="4321800" cy="3430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Hashtags: Search Query</a:t>
            </a:r>
            <a:endParaRPr/>
          </a:p>
        </p:txBody>
      </p:sp>
      <p:sp>
        <p:nvSpPr>
          <p:cNvPr id="196" name="Google Shape;196;p2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Input: hashtag string without the leading ‘#’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SELECT id, hashtag.hashtag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FROM hashtag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WHERE hashtag.hashtag LIKE #fun%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Notifications: Frontend</a:t>
            </a:r>
            <a:endParaRPr/>
          </a:p>
        </p:txBody>
      </p:sp>
      <p:sp>
        <p:nvSpPr>
          <p:cNvPr id="202" name="Google Shape;202;p27"/>
          <p:cNvSpPr txBox="1"/>
          <p:nvPr>
            <p:ph idx="1" type="body"/>
          </p:nvPr>
        </p:nvSpPr>
        <p:spPr>
          <a:xfrm>
            <a:off x="729450" y="1963425"/>
            <a:ext cx="60711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How Notifications are Triggered</a:t>
            </a:r>
            <a:r>
              <a:rPr b="1" lang="en" sz="1800"/>
              <a:t>:</a:t>
            </a:r>
            <a:endParaRPr b="1" sz="18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Like or Comment on Post, Follow User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Three types of notifications are displayed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A comment on </a:t>
            </a:r>
            <a:r>
              <a:rPr lang="en" sz="1500"/>
              <a:t>a post by the user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A like on a post by the user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A new follower for the user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Loading Notification Feed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Perform GET request to Notification endpoint</a:t>
            </a:r>
            <a:endParaRPr sz="1500"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225" y="613175"/>
            <a:ext cx="2048875" cy="441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Notifications: Frontend</a:t>
            </a:r>
            <a:endParaRPr/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5950" y="1962325"/>
            <a:ext cx="1795450" cy="10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225" y="200348"/>
            <a:ext cx="2749453" cy="47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729450" y="2078875"/>
            <a:ext cx="3918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Notification Badges</a:t>
            </a:r>
            <a:endParaRPr b="1" sz="18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Make query to notifications backend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Count the number of unread notifications based on read field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Update badge whenever a notification is read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Notifications: Frontend</a:t>
            </a:r>
            <a:endParaRPr/>
          </a:p>
        </p:txBody>
      </p:sp>
      <p:sp>
        <p:nvSpPr>
          <p:cNvPr id="217" name="Google Shape;217;p29"/>
          <p:cNvSpPr txBox="1"/>
          <p:nvPr>
            <p:ph idx="1" type="body"/>
          </p:nvPr>
        </p:nvSpPr>
        <p:spPr>
          <a:xfrm>
            <a:off x="729450" y="2078875"/>
            <a:ext cx="5377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Notifications </a:t>
            </a:r>
            <a:r>
              <a:rPr b="1" lang="en" sz="1800"/>
              <a:t>Navigation: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Clicking on a comment notification or like notification displays the related post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Clicking on a follow notification displays the new follower’s profile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Implementation: 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Navigate based on notification type found in backend</a:t>
            </a:r>
            <a:endParaRPr sz="1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400" y="701375"/>
            <a:ext cx="2025750" cy="430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729450" y="1318650"/>
            <a:ext cx="8340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Notifications: Backend</a:t>
            </a:r>
            <a:endParaRPr/>
          </a:p>
        </p:txBody>
      </p:sp>
      <p:sp>
        <p:nvSpPr>
          <p:cNvPr id="224" name="Google Shape;224;p3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Post Comment Endpoint - </a:t>
            </a:r>
            <a:r>
              <a:rPr b="1" lang="en" sz="1500"/>
              <a:t>/api/Post/&lt;pid&gt;/comment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POST - Creates a new comment for auth user on post with &lt;pid&gt;.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New</a:t>
            </a:r>
            <a:r>
              <a:rPr lang="en" sz="1500"/>
              <a:t>: Stores a comment notification for owner of post with &lt;pid&gt;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Post Like Endpoint - </a:t>
            </a:r>
            <a:r>
              <a:rPr b="1" lang="en" sz="1500"/>
              <a:t>/api/Post/&lt;pid&gt;/like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POST - Lets auth user like the post with &lt;pid&gt;.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New</a:t>
            </a:r>
            <a:r>
              <a:rPr lang="en" sz="1500"/>
              <a:t>: Stores a like notification for owner of post with &lt;pid&gt;</a:t>
            </a:r>
            <a:endParaRPr sz="15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729450" y="1318650"/>
            <a:ext cx="8271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Notifications: Backend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1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User Follow Endpoint -</a:t>
            </a:r>
            <a:r>
              <a:rPr b="1" lang="en" sz="1500"/>
              <a:t> /api/User/follow/&lt;username&gt;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POST - Lets the auth user follow the user with &lt;username&gt;.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New</a:t>
            </a:r>
            <a:r>
              <a:rPr lang="en" sz="1500"/>
              <a:t>: Stores a follow notification for user with &lt;username&gt;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b="1" i="1" lang="en" sz="1500"/>
              <a:t>New</a:t>
            </a:r>
            <a:r>
              <a:rPr lang="en" sz="1500"/>
              <a:t>:</a:t>
            </a:r>
            <a:r>
              <a:rPr i="1" lang="en" sz="1500"/>
              <a:t> </a:t>
            </a:r>
            <a:r>
              <a:rPr lang="en" sz="1500"/>
              <a:t>User Notification</a:t>
            </a:r>
            <a:r>
              <a:rPr lang="en" sz="1500"/>
              <a:t> Endpoint - </a:t>
            </a:r>
            <a:r>
              <a:rPr b="1" lang="en" sz="1500"/>
              <a:t>/api/User/Notification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GET - Retrieves all notifications for auth user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b="1" i="1" lang="en" sz="1500"/>
              <a:t>New: </a:t>
            </a:r>
            <a:r>
              <a:rPr lang="en" sz="1500"/>
              <a:t>User Notification Read Endpoint - </a:t>
            </a:r>
            <a:r>
              <a:rPr b="1" lang="en" sz="1500"/>
              <a:t>/api/User/Notification/&lt;id&gt;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POST</a:t>
            </a:r>
            <a:r>
              <a:rPr lang="en" sz="1500"/>
              <a:t> - Mark notification with &lt;id&gt; as read</a:t>
            </a: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 Table</a:t>
            </a:r>
            <a:endParaRPr/>
          </a:p>
        </p:txBody>
      </p:sp>
      <p:sp>
        <p:nvSpPr>
          <p:cNvPr id="236" name="Google Shape;236;p32"/>
          <p:cNvSpPr txBox="1"/>
          <p:nvPr/>
        </p:nvSpPr>
        <p:spPr>
          <a:xfrm>
            <a:off x="729450" y="1853850"/>
            <a:ext cx="8367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CREATE TABLE public.notification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id integer NOT NULL DEFAULT nextval('notification_id_seq'::regclass),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uid integer,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message character varying(300) NOT NULL,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notif_type character varying(1) NOT NULL,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link character varying(64) NOT NULL,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</a:t>
            </a: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ead boolean NOT NULL,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"timestamp" timestamp without time zone NOT NULL,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CONSTRAINT notification_pkey PRIMARY KEY (id),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	CONSTRAINT notification_uid_fkey FOREIGN KEY (uid)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   	REFERENCES public."user" (id) MATCH SIMPLE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   	ON UPDATE NO ACTION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   	ON DELETE SET NULL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 Query</a:t>
            </a:r>
            <a:endParaRPr/>
          </a:p>
        </p:txBody>
      </p:sp>
      <p:sp>
        <p:nvSpPr>
          <p:cNvPr id="242" name="Google Shape;242;p3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message, notif_type, link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notification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uid = &lt;user_id&gt;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 BY “timestamp” DESC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UPDATE notification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read = true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WHERE uid = &lt;auth_user.id&gt; AND id = &lt;notification_id&gt;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Map: Frontend</a:t>
            </a:r>
            <a:endParaRPr/>
          </a:p>
        </p:txBody>
      </p: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729450" y="2078875"/>
            <a:ext cx="51510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User Profile Map with Post Pins</a:t>
            </a:r>
            <a:r>
              <a:rPr b="1" lang="en" sz="1800"/>
              <a:t>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Every user profile contains an interactive map with pins for posts made by the user at that location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Clicking on a pin displays all the user’s posts at that location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Location added with Google Maps autocomplete API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49" name="Google Shape;24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6100" y="636700"/>
            <a:ext cx="2058925" cy="44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Autocomplete</a:t>
            </a:r>
            <a:endParaRPr/>
          </a:p>
        </p:txBody>
      </p:sp>
      <p:pic>
        <p:nvPicPr>
          <p:cNvPr id="255" name="Google Shape;25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949" y="349700"/>
            <a:ext cx="2686099" cy="463352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/>
        </p:nvSpPr>
        <p:spPr>
          <a:xfrm>
            <a:off x="613700" y="2049650"/>
            <a:ext cx="5143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Google Places Autocomplete 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➔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When user adds a post, the locations input will provide a list of existing locations provided by google maps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➔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Google Maps API key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➔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Can retrieve location details. In our case we store: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◆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Place Name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◆"/>
            </a:pP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Latitude/</a:t>
            </a:r>
            <a:r>
              <a:rPr lang="en"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Longitude</a:t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Beanstalk - Share your adventure</a:t>
            </a:r>
            <a:endParaRPr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0" lang="en"/>
              <a:t>Bring people together around trendy spots and hidden gems!</a:t>
            </a:r>
            <a:endParaRPr b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Map: Frontend</a:t>
            </a:r>
            <a:endParaRPr/>
          </a:p>
        </p:txBody>
      </p:sp>
      <p:sp>
        <p:nvSpPr>
          <p:cNvPr id="262" name="Google Shape;262;p36"/>
          <p:cNvSpPr txBox="1"/>
          <p:nvPr>
            <p:ph idx="1" type="body"/>
          </p:nvPr>
        </p:nvSpPr>
        <p:spPr>
          <a:xfrm>
            <a:off x="729450" y="2078875"/>
            <a:ext cx="4901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Locations Search: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Locations displayed with other search results for usernames and hashtags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Location results begin with specific icon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Perform GET request to Search endpoint</a:t>
            </a:r>
            <a:endParaRPr sz="1500"/>
          </a:p>
        </p:txBody>
      </p:sp>
      <p:pic>
        <p:nvPicPr>
          <p:cNvPr id="263" name="Google Shape;2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6849" y="602850"/>
            <a:ext cx="2078300" cy="440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Map: Frontend</a:t>
            </a:r>
            <a:endParaRPr/>
          </a:p>
        </p:txBody>
      </p:sp>
      <p:sp>
        <p:nvSpPr>
          <p:cNvPr id="269" name="Google Shape;269;p37"/>
          <p:cNvSpPr txBox="1"/>
          <p:nvPr>
            <p:ph idx="1" type="body"/>
          </p:nvPr>
        </p:nvSpPr>
        <p:spPr>
          <a:xfrm>
            <a:off x="729450" y="2078875"/>
            <a:ext cx="42576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Retrieving Posts with Location</a:t>
            </a:r>
            <a:r>
              <a:rPr b="1" lang="en" sz="1800"/>
              <a:t>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Displays map with pin at location and posts made by all users at location by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Clicking on a search result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Clicking on a location on a post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70" name="Google Shape;2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075" y="602875"/>
            <a:ext cx="2074600" cy="444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729450" y="1318650"/>
            <a:ext cx="7835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</a:t>
            </a:r>
            <a:r>
              <a:rPr lang="en"/>
              <a:t>: Backend</a:t>
            </a:r>
            <a:endParaRPr/>
          </a:p>
        </p:txBody>
      </p:sp>
      <p:sp>
        <p:nvSpPr>
          <p:cNvPr id="276" name="Google Shape;276;p3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Post Endpoint - </a:t>
            </a:r>
            <a:r>
              <a:rPr b="1" lang="en" sz="1500"/>
              <a:t>/api/Post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POST - Creates a new post for auth user.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New</a:t>
            </a:r>
            <a:r>
              <a:rPr lang="en" sz="1500"/>
              <a:t>: Stores place name, latitude and longitude for location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Search Endpoint - </a:t>
            </a:r>
            <a:r>
              <a:rPr b="1" lang="en" sz="1500"/>
              <a:t>/api/User/search?query=&lt;query_string&gt;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GET - Retrieves a list of likely usernames for &lt;query_string&gt;.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1" lang="en" sz="1500"/>
              <a:t>New</a:t>
            </a:r>
            <a:r>
              <a:rPr lang="en" sz="1500"/>
              <a:t>: Also retrieves a list of likely place names for &lt;query_string&gt;</a:t>
            </a:r>
            <a:endParaRPr sz="1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type="title"/>
          </p:nvPr>
        </p:nvSpPr>
        <p:spPr>
          <a:xfrm>
            <a:off x="729450" y="1318650"/>
            <a:ext cx="7835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</a:t>
            </a:r>
            <a:r>
              <a:rPr lang="en"/>
              <a:t>: Backend</a:t>
            </a:r>
            <a:endParaRPr/>
          </a:p>
        </p:txBody>
      </p:sp>
      <p:sp>
        <p:nvSpPr>
          <p:cNvPr id="282" name="Google Shape;282;p3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b="1" i="1" lang="en" sz="1500"/>
              <a:t>New</a:t>
            </a:r>
            <a:r>
              <a:rPr lang="en" sz="1500"/>
              <a:t>: Location Endpoint - </a:t>
            </a:r>
            <a:r>
              <a:rPr b="1" lang="en" sz="1500"/>
              <a:t>/api/Location?id=&lt;id&gt;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GET - Retrieves the posts at location with &lt;id&gt;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b="1" i="1" lang="en" sz="1500"/>
              <a:t>New</a:t>
            </a:r>
            <a:r>
              <a:rPr lang="en" sz="1500"/>
              <a:t>: Location Endpoint - </a:t>
            </a:r>
            <a:r>
              <a:rPr b="1" lang="en" sz="1500"/>
              <a:t>/api/Location?id=&lt;id&gt;&amp;username=&lt;username&gt;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GET - Retrieves the posts at location with &lt;id&gt; for user with &lt;username&gt;</a:t>
            </a:r>
            <a:endParaRPr sz="1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 Query Posts at Location</a:t>
            </a:r>
            <a:endParaRPr/>
          </a:p>
        </p:txBody>
      </p:sp>
      <p:sp>
        <p:nvSpPr>
          <p:cNvPr id="288" name="Google Shape;288;p40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 id, photo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FROM post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WHERE lid = &lt;location_id&gt;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ORDER BY “timestamp” DESC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UI Design: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Fidelity Comparisons</a:t>
            </a:r>
            <a:endParaRPr/>
          </a:p>
        </p:txBody>
      </p:sp>
      <p:sp>
        <p:nvSpPr>
          <p:cNvPr id="294" name="Google Shape;294;p4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Fulfillment 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Extra Additions</a:t>
            </a:r>
            <a:endParaRPr/>
          </a:p>
        </p:txBody>
      </p:sp>
      <p:sp>
        <p:nvSpPr>
          <p:cNvPr id="295" name="Google Shape;295;p4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Login Page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Registration Page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Activity Feed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Notifications Feed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User Profile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Profile Map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Our Additions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UX Features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/>
          <p:nvPr>
            <p:ph type="title"/>
          </p:nvPr>
        </p:nvSpPr>
        <p:spPr>
          <a:xfrm>
            <a:off x="729450" y="12418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Login Page</a:t>
            </a:r>
            <a:endParaRPr/>
          </a:p>
        </p:txBody>
      </p:sp>
      <p:pic>
        <p:nvPicPr>
          <p:cNvPr id="301" name="Google Shape;30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350" y="622725"/>
            <a:ext cx="2158475" cy="444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4800" y="622725"/>
            <a:ext cx="2055190" cy="439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2"/>
          <p:cNvSpPr txBox="1"/>
          <p:nvPr/>
        </p:nvSpPr>
        <p:spPr>
          <a:xfrm>
            <a:off x="4050550" y="297650"/>
            <a:ext cx="7343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Design:				     App: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Registration Page</a:t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924" y="613623"/>
            <a:ext cx="2079650" cy="448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6574" y="666175"/>
            <a:ext cx="2011175" cy="438072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3"/>
          <p:cNvSpPr txBox="1"/>
          <p:nvPr/>
        </p:nvSpPr>
        <p:spPr>
          <a:xfrm>
            <a:off x="4050550" y="297650"/>
            <a:ext cx="7343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Design:				     App: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 Feed</a:t>
            </a:r>
            <a:endParaRPr/>
          </a:p>
        </p:txBody>
      </p:sp>
      <p:pic>
        <p:nvPicPr>
          <p:cNvPr id="317" name="Google Shape;3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3075" y="497775"/>
            <a:ext cx="2145825" cy="459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8174" y="541050"/>
            <a:ext cx="2079975" cy="450534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4"/>
          <p:cNvSpPr txBox="1"/>
          <p:nvPr/>
        </p:nvSpPr>
        <p:spPr>
          <a:xfrm>
            <a:off x="3568350" y="180750"/>
            <a:ext cx="7343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Design:				     App: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Notifications</a:t>
            </a:r>
            <a:r>
              <a:rPr lang="en"/>
              <a:t> Feed</a:t>
            </a:r>
            <a:endParaRPr/>
          </a:p>
        </p:txBody>
      </p:sp>
      <p:pic>
        <p:nvPicPr>
          <p:cNvPr id="325" name="Google Shape;3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025" y="526650"/>
            <a:ext cx="2030450" cy="46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6600" y="526650"/>
            <a:ext cx="2174030" cy="46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 txBox="1"/>
          <p:nvPr/>
        </p:nvSpPr>
        <p:spPr>
          <a:xfrm>
            <a:off x="4050550" y="221450"/>
            <a:ext cx="7343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Design:				     App: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/>
          <p:nvPr>
            <p:ph type="title"/>
          </p:nvPr>
        </p:nvSpPr>
        <p:spPr>
          <a:xfrm>
            <a:off x="729450" y="1322450"/>
            <a:ext cx="28599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48" name="Google Shape;148;p19"/>
          <p:cNvSpPr txBox="1"/>
          <p:nvPr>
            <p:ph idx="4294967295" type="subTitle"/>
          </p:nvPr>
        </p:nvSpPr>
        <p:spPr>
          <a:xfrm>
            <a:off x="4555575" y="1045102"/>
            <a:ext cx="4080000" cy="32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New Features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UI Design: High Fidelity Comparisons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Future Features: Wishlist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Live Demo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Profile</a:t>
            </a:r>
            <a:endParaRPr/>
          </a:p>
        </p:txBody>
      </p:sp>
      <p:pic>
        <p:nvPicPr>
          <p:cNvPr id="333" name="Google Shape;33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725" y="576175"/>
            <a:ext cx="2079950" cy="447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4610" y="528438"/>
            <a:ext cx="2567816" cy="456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6"/>
          <p:cNvSpPr txBox="1"/>
          <p:nvPr/>
        </p:nvSpPr>
        <p:spPr>
          <a:xfrm>
            <a:off x="3821950" y="221450"/>
            <a:ext cx="7343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Design:				     App: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Profile Map</a:t>
            </a:r>
            <a:endParaRPr/>
          </a:p>
        </p:txBody>
      </p:sp>
      <p:pic>
        <p:nvPicPr>
          <p:cNvPr id="341" name="Google Shape;34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725" y="617225"/>
            <a:ext cx="2020275" cy="442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7875" y="663700"/>
            <a:ext cx="2020275" cy="433123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/>
        </p:nvSpPr>
        <p:spPr>
          <a:xfrm>
            <a:off x="3669550" y="297650"/>
            <a:ext cx="7343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Design:				     App: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629" y="1069550"/>
            <a:ext cx="1705547" cy="3631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8"/>
          <p:cNvSpPr txBox="1"/>
          <p:nvPr/>
        </p:nvSpPr>
        <p:spPr>
          <a:xfrm>
            <a:off x="2510652" y="4811300"/>
            <a:ext cx="17055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Create Post Page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5589315" y="4811313"/>
            <a:ext cx="17574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Edit Profile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Page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48"/>
          <p:cNvSpPr txBox="1"/>
          <p:nvPr>
            <p:ph type="title"/>
          </p:nvPr>
        </p:nvSpPr>
        <p:spPr>
          <a:xfrm>
            <a:off x="423875" y="3972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Additions</a:t>
            </a:r>
            <a:endParaRPr/>
          </a:p>
        </p:txBody>
      </p:sp>
      <p:pic>
        <p:nvPicPr>
          <p:cNvPr id="352" name="Google Shape;35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037" y="1008666"/>
            <a:ext cx="1757401" cy="3752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"/>
          <p:cNvSpPr txBox="1"/>
          <p:nvPr/>
        </p:nvSpPr>
        <p:spPr>
          <a:xfrm>
            <a:off x="2713503" y="4807900"/>
            <a:ext cx="17574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View Post Page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49"/>
          <p:cNvSpPr txBox="1"/>
          <p:nvPr>
            <p:ph type="title"/>
          </p:nvPr>
        </p:nvSpPr>
        <p:spPr>
          <a:xfrm>
            <a:off x="423875" y="3972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Additions Cont.</a:t>
            </a:r>
            <a:endParaRPr/>
          </a:p>
        </p:txBody>
      </p:sp>
      <p:pic>
        <p:nvPicPr>
          <p:cNvPr id="359" name="Google Shape;35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725" y="1047630"/>
            <a:ext cx="1757400" cy="376028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9"/>
          <p:cNvSpPr txBox="1"/>
          <p:nvPr/>
        </p:nvSpPr>
        <p:spPr>
          <a:xfrm>
            <a:off x="5045603" y="4807900"/>
            <a:ext cx="17574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Edit Post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1" name="Google Shape;36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150" y="932475"/>
            <a:ext cx="2262293" cy="390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163" y="960500"/>
            <a:ext cx="1805700" cy="3796472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0"/>
          <p:cNvSpPr txBox="1"/>
          <p:nvPr/>
        </p:nvSpPr>
        <p:spPr>
          <a:xfrm>
            <a:off x="3499018" y="4740350"/>
            <a:ext cx="21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Display by Hashtag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6331206" y="4740350"/>
            <a:ext cx="21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Display by Location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9" name="Google Shape;36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976" y="960499"/>
            <a:ext cx="1805700" cy="380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0876" y="933913"/>
            <a:ext cx="1805700" cy="384962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0"/>
          <p:cNvSpPr txBox="1"/>
          <p:nvPr/>
        </p:nvSpPr>
        <p:spPr>
          <a:xfrm>
            <a:off x="666831" y="4740350"/>
            <a:ext cx="21120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Search Results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50"/>
          <p:cNvSpPr txBox="1"/>
          <p:nvPr>
            <p:ph type="title"/>
          </p:nvPr>
        </p:nvSpPr>
        <p:spPr>
          <a:xfrm>
            <a:off x="423875" y="3972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Additions Cont.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UX Features: Reset Stack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pressing focused tab</a:t>
            </a:r>
            <a:endParaRPr/>
          </a:p>
        </p:txBody>
      </p:sp>
      <p:pic>
        <p:nvPicPr>
          <p:cNvPr id="378" name="Google Shape;3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3825" y="116562"/>
            <a:ext cx="2832900" cy="491037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1"/>
          <p:cNvSpPr txBox="1"/>
          <p:nvPr/>
        </p:nvSpPr>
        <p:spPr>
          <a:xfrm>
            <a:off x="729450" y="2622750"/>
            <a:ext cx="4578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With each navigation, a page is added onto a stack, which makes it harder to return to the original feed.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If the tab is focused and the  index of stack is larger than 0, we call navigation.dispatch() which calls a defined stack reset function.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UX Features: PARSETEXT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showing valid hashtag</a:t>
            </a:r>
            <a:endParaRPr/>
          </a:p>
        </p:txBody>
      </p:sp>
      <p:pic>
        <p:nvPicPr>
          <p:cNvPr id="385" name="Google Shape;3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425" y="110475"/>
            <a:ext cx="2761774" cy="4764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2"/>
          <p:cNvSpPr txBox="1"/>
          <p:nvPr/>
        </p:nvSpPr>
        <p:spPr>
          <a:xfrm>
            <a:off x="729450" y="2753325"/>
            <a:ext cx="49536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To make it easier for users to identify what is a valid/invalid hashtag, we parse the input to see if it matches the proper hashtag-string format and highlight them accordingly.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If nothing in the input matches, it will raise an error upon submission.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Features: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Wishlist</a:t>
            </a:r>
            <a:endParaRPr/>
          </a:p>
        </p:txBody>
      </p:sp>
      <p:sp>
        <p:nvSpPr>
          <p:cNvPr id="392" name="Google Shape;392;p53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Cool Features Possibilities</a:t>
            </a:r>
            <a:endParaRPr/>
          </a:p>
        </p:txBody>
      </p:sp>
      <p:sp>
        <p:nvSpPr>
          <p:cNvPr id="393" name="Google Shape;393;p53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Features Wishlist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 Wishlist</a:t>
            </a:r>
            <a:endParaRPr/>
          </a:p>
        </p:txBody>
      </p:sp>
      <p:sp>
        <p:nvSpPr>
          <p:cNvPr id="399" name="Google Shape;399;p5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Tagging users in photos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Displaying followers of user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Displaying users who liked post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Instant messaging between users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Disappearing stories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Categories for travels on Map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Map that aggregates all photos near your location</a:t>
            </a: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</p:txBody>
      </p:sp>
      <p:sp>
        <p:nvSpPr>
          <p:cNvPr id="405" name="Google Shape;405;p5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Hashtags Search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/>
              <a:t>Notifications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Map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Features</a:t>
            </a:r>
            <a:endParaRPr/>
          </a:p>
        </p:txBody>
      </p:sp>
      <p:sp>
        <p:nvSpPr>
          <p:cNvPr id="154" name="Google Shape;154;p20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Frontend and Backend Overview</a:t>
            </a:r>
            <a:endParaRPr/>
          </a:p>
        </p:txBody>
      </p:sp>
      <p:sp>
        <p:nvSpPr>
          <p:cNvPr id="155" name="Google Shape;155;p2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Hashtags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Notifications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Map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Hashtags: Frontend</a:t>
            </a:r>
            <a:endParaRPr/>
          </a:p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>
            <a:off x="729450" y="2078875"/>
            <a:ext cx="51594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Post Creation with Hashtags: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User includes hashtags when creating a post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Color change on UI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A post can be tagged with multiple hashtags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The backend will parse and extract valid hashtags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600" y="628575"/>
            <a:ext cx="2076325" cy="438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Hashtags on Post</a:t>
            </a:r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0025" y="684050"/>
            <a:ext cx="2753525" cy="42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729450" y="2143350"/>
            <a:ext cx="32526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Associated hashtags show on image click.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If there’s a long list, there will be a horizontal scroll view.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Hashtags: Frontend</a:t>
            </a:r>
            <a:endParaRPr/>
          </a:p>
        </p:txBody>
      </p:sp>
      <p:sp>
        <p:nvSpPr>
          <p:cNvPr id="175" name="Google Shape;175;p23"/>
          <p:cNvSpPr txBox="1"/>
          <p:nvPr>
            <p:ph idx="1" type="body"/>
          </p:nvPr>
        </p:nvSpPr>
        <p:spPr>
          <a:xfrm>
            <a:off x="729450" y="2078875"/>
            <a:ext cx="51198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Hashtags Search: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Hashtags displayed with other search results for usernames and locations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Hashtag results begin with a “#”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Perform GET requests for search results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display based on search result type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375" y="613725"/>
            <a:ext cx="2006350" cy="433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Hashtags: Frontend</a:t>
            </a:r>
            <a:endParaRPr/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729450" y="2078875"/>
            <a:ext cx="49215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/>
              <a:t>Retrieving</a:t>
            </a:r>
            <a:r>
              <a:rPr b="1" lang="en" sz="1800"/>
              <a:t> Posts with Hashtag: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Displays posts with a specific hashtag by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Clicking on a search result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Clicking on a hashtag on a post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Hashtag Page Component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Perform GET request to Hashtag endpoint with </a:t>
            </a:r>
            <a:r>
              <a:rPr b="1" lang="en" sz="1500"/>
              <a:t>specific </a:t>
            </a:r>
            <a:r>
              <a:rPr lang="en" sz="1500"/>
              <a:t>hashtag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Renders posts with specific Hashtag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3" name="Google Shape;183;p24"/>
          <p:cNvSpPr txBox="1"/>
          <p:nvPr/>
        </p:nvSpPr>
        <p:spPr>
          <a:xfrm>
            <a:off x="5750025" y="1619425"/>
            <a:ext cx="2991000" cy="31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0025" y="695000"/>
            <a:ext cx="2493975" cy="424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Hashtags: Backend</a:t>
            </a:r>
            <a:endParaRPr/>
          </a:p>
        </p:txBody>
      </p:sp>
      <p:sp>
        <p:nvSpPr>
          <p:cNvPr id="190" name="Google Shape;190;p2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Post Endpoint - </a:t>
            </a:r>
            <a:r>
              <a:rPr b="1" lang="en" sz="1500"/>
              <a:t>/api/</a:t>
            </a:r>
            <a:r>
              <a:rPr b="1" lang="en" sz="1500"/>
              <a:t>Post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POST - Creates a new post for auth user.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New</a:t>
            </a:r>
            <a:r>
              <a:rPr lang="en" sz="1500"/>
              <a:t>: Parse and store hashtags info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lang="en" sz="1500"/>
              <a:t>Search Endpoint - </a:t>
            </a:r>
            <a:r>
              <a:rPr b="1" lang="en" sz="1500"/>
              <a:t>/api/User/search?query=&lt;query_string&gt;</a:t>
            </a:r>
            <a:endParaRPr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GET - Retrieves a list of likely usernames for &lt;query_string&gt;.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/>
              <a:t>New</a:t>
            </a:r>
            <a:r>
              <a:rPr lang="en" sz="1500"/>
              <a:t>: Also retrieves a list of likely hashtags for &lt;query_string&gt;</a:t>
            </a:r>
            <a:endParaRPr sz="1500"/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➔"/>
            </a:pPr>
            <a:r>
              <a:rPr b="1" i="1" lang="en" sz="1500"/>
              <a:t>New</a:t>
            </a:r>
            <a:r>
              <a:rPr lang="en" sz="1500"/>
              <a:t>: Hashtag Endpoint - </a:t>
            </a:r>
            <a:r>
              <a:rPr b="1" lang="en" sz="1500"/>
              <a:t>/api/Hashtag?hashtag=&lt;hashtag&gt;</a:t>
            </a:r>
            <a:endParaRPr b="1" sz="1500"/>
          </a:p>
          <a:p>
            <a:pPr indent="-3238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◆"/>
            </a:pPr>
            <a:r>
              <a:rPr lang="en" sz="1500"/>
              <a:t>GET - Retrieves the posts tagged with &lt;hashtag&gt;</a:t>
            </a:r>
            <a:endParaRPr sz="15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